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239625" cy="6659563"/>
  <p:notesSz cx="6858000" cy="9144000"/>
  <p:defaultTextStyle>
    <a:defPPr>
      <a:defRPr lang="en-US"/>
    </a:defPPr>
    <a:lvl1pPr marL="0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4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7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8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3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2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7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61B"/>
    <a:srgbClr val="8DCA53"/>
    <a:srgbClr val="FAF53F"/>
    <a:srgbClr val="FCA73D"/>
    <a:srgbClr val="FF1009"/>
    <a:srgbClr val="FA4739"/>
    <a:srgbClr val="FFFFFF"/>
    <a:srgbClr val="FEED01"/>
    <a:srgbClr val="208AB0"/>
    <a:srgbClr val="F84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394" autoAdjust="0"/>
  </p:normalViewPr>
  <p:slideViewPr>
    <p:cSldViewPr snapToGrid="0">
      <p:cViewPr varScale="1">
        <p:scale>
          <a:sx n="87" d="100"/>
          <a:sy n="87" d="100"/>
        </p:scale>
        <p:origin x="706" y="53"/>
      </p:cViewPr>
      <p:guideLst>
        <p:guide orient="horz" pos="212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089888"/>
            <a:ext cx="9179719" cy="2318515"/>
          </a:xfrm>
        </p:spPr>
        <p:txBody>
          <a:bodyPr anchor="b"/>
          <a:lstStyle>
            <a:lvl1pPr algn="ctr"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497814"/>
            <a:ext cx="9179719" cy="1607852"/>
          </a:xfrm>
        </p:spPr>
        <p:txBody>
          <a:bodyPr/>
          <a:lstStyle>
            <a:lvl1pPr marL="0" indent="0" algn="ctr">
              <a:buNone/>
              <a:defRPr sz="2330"/>
            </a:lvl1pPr>
            <a:lvl2pPr marL="443984" indent="0" algn="ctr">
              <a:buNone/>
              <a:defRPr sz="1942"/>
            </a:lvl2pPr>
            <a:lvl3pPr marL="887968" indent="0" algn="ctr">
              <a:buNone/>
              <a:defRPr sz="1748"/>
            </a:lvl3pPr>
            <a:lvl4pPr marL="1331952" indent="0" algn="ctr">
              <a:buNone/>
              <a:defRPr sz="1554"/>
            </a:lvl4pPr>
            <a:lvl5pPr marL="1775937" indent="0" algn="ctr">
              <a:buNone/>
              <a:defRPr sz="1554"/>
            </a:lvl5pPr>
            <a:lvl6pPr marL="2219920" indent="0" algn="ctr">
              <a:buNone/>
              <a:defRPr sz="1554"/>
            </a:lvl6pPr>
            <a:lvl7pPr marL="2663904" indent="0" algn="ctr">
              <a:buNone/>
              <a:defRPr sz="1554"/>
            </a:lvl7pPr>
            <a:lvl8pPr marL="3107887" indent="0" algn="ctr">
              <a:buNone/>
              <a:defRPr sz="1554"/>
            </a:lvl8pPr>
            <a:lvl9pPr marL="3551872" indent="0" algn="ctr">
              <a:buNone/>
              <a:defRPr sz="155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231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06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4" y="354561"/>
            <a:ext cx="2639169" cy="56436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5" y="354561"/>
            <a:ext cx="7764512" cy="56436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4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51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00" y="1660268"/>
            <a:ext cx="10556677" cy="2770193"/>
          </a:xfrm>
        </p:spPr>
        <p:txBody>
          <a:bodyPr anchor="b"/>
          <a:lstStyle>
            <a:lvl1pPr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00" y="4456667"/>
            <a:ext cx="10556677" cy="1456779"/>
          </a:xfrm>
        </p:spPr>
        <p:txBody>
          <a:bodyPr/>
          <a:lstStyle>
            <a:lvl1pPr marL="0" indent="0">
              <a:buNone/>
              <a:defRPr sz="2330">
                <a:solidFill>
                  <a:schemeClr val="tx1">
                    <a:tint val="75000"/>
                  </a:schemeClr>
                </a:solidFill>
              </a:defRPr>
            </a:lvl1pPr>
            <a:lvl2pPr marL="443984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68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3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2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0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88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7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200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717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54561"/>
            <a:ext cx="10556677" cy="128720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70" y="1632518"/>
            <a:ext cx="5177936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70" y="2432591"/>
            <a:ext cx="5177936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1" y="1632518"/>
            <a:ext cx="5203435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1" y="2432591"/>
            <a:ext cx="5203435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3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4578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876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958855"/>
            <a:ext cx="6196310" cy="4732606"/>
          </a:xfrm>
        </p:spPr>
        <p:txBody>
          <a:bodyPr/>
          <a:lstStyle>
            <a:lvl1pPr>
              <a:defRPr sz="3108"/>
            </a:lvl1pPr>
            <a:lvl2pPr>
              <a:defRPr sz="2718"/>
            </a:lvl2pPr>
            <a:lvl3pPr>
              <a:defRPr sz="2330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715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958855"/>
            <a:ext cx="6196310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4" indent="0">
              <a:buNone/>
              <a:defRPr sz="2718"/>
            </a:lvl2pPr>
            <a:lvl3pPr marL="887968" indent="0">
              <a:buNone/>
              <a:defRPr sz="2330"/>
            </a:lvl3pPr>
            <a:lvl4pPr marL="1331952" indent="0">
              <a:buNone/>
              <a:defRPr sz="1942"/>
            </a:lvl4pPr>
            <a:lvl5pPr marL="1775937" indent="0">
              <a:buNone/>
              <a:defRPr sz="1942"/>
            </a:lvl5pPr>
            <a:lvl6pPr marL="2219920" indent="0">
              <a:buNone/>
              <a:defRPr sz="1942"/>
            </a:lvl6pPr>
            <a:lvl7pPr marL="2663904" indent="0">
              <a:buNone/>
              <a:defRPr sz="1942"/>
            </a:lvl7pPr>
            <a:lvl8pPr marL="3107887" indent="0">
              <a:buNone/>
              <a:defRPr sz="1942"/>
            </a:lvl8pPr>
            <a:lvl9pPr marL="3551872" indent="0">
              <a:buNone/>
              <a:defRPr sz="194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739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54561"/>
            <a:ext cx="10556677" cy="1287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772799"/>
            <a:ext cx="10556677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C956-5E0A-48D9-8FE2-349983D6AF7B}" type="datetimeFigureOut">
              <a:rPr lang="es-BO" smtClean="0"/>
              <a:t>31/10/2021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172429"/>
            <a:ext cx="4130873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1246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87968" rtl="0" eaLnBrk="1" latinLnBrk="0" hangingPunct="1">
        <a:lnSpc>
          <a:spcPct val="90000"/>
        </a:lnSpc>
        <a:spcBef>
          <a:spcPct val="0"/>
        </a:spcBef>
        <a:buNone/>
        <a:defRPr sz="42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2" indent="-221992" algn="l" defTabSz="887968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97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959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44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28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11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89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880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63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68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5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3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2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0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88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7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A7ABEC-6BB6-4D94-80FD-C9BD47A59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0" r="16782"/>
          <a:stretch/>
        </p:blipFill>
        <p:spPr>
          <a:xfrm>
            <a:off x="1055075" y="77569"/>
            <a:ext cx="6216163" cy="6504423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1D193B-B9D5-425F-B3D7-E2BB5F1A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150198"/>
              </p:ext>
            </p:extLst>
          </p:nvPr>
        </p:nvGraphicFramePr>
        <p:xfrm>
          <a:off x="6278074" y="1687483"/>
          <a:ext cx="3025620" cy="1527770"/>
        </p:xfrm>
        <a:graphic>
          <a:graphicData uri="http://schemas.openxmlformats.org/drawingml/2006/table">
            <a:tbl>
              <a:tblPr firstRow="1" bandRow="1"/>
              <a:tblGrid>
                <a:gridCol w="36541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101245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184664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463090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47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151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D0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75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53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13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3" name="Rectángulo redondeado 4">
            <a:extLst>
              <a:ext uri="{FF2B5EF4-FFF2-40B4-BE49-F238E27FC236}">
                <a16:creationId xmlns:a16="http://schemas.microsoft.com/office/drawing/2014/main" id="{B87746AE-300D-4C36-A23F-F25C3D5C5148}"/>
              </a:ext>
            </a:extLst>
          </p:cNvPr>
          <p:cNvSpPr/>
          <p:nvPr/>
        </p:nvSpPr>
        <p:spPr>
          <a:xfrm>
            <a:off x="6506011" y="314259"/>
            <a:ext cx="4616164" cy="984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BOLIVIA: Cobertura de Vacunación</a:t>
            </a: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 la COVID-19</a:t>
            </a:r>
          </a:p>
          <a:p>
            <a:pPr algn="ctr"/>
            <a:r>
              <a:rPr lang="es-ES" sz="2000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2da Dosis al 30 de  Octubre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2E7753-8E5F-491B-809E-095F0082284C}"/>
              </a:ext>
            </a:extLst>
          </p:cNvPr>
          <p:cNvSpPr txBox="1"/>
          <p:nvPr/>
        </p:nvSpPr>
        <p:spPr>
          <a:xfrm>
            <a:off x="6585609" y="5968524"/>
            <a:ext cx="565401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 err="1"/>
              <a:t>RNVe</a:t>
            </a:r>
            <a:r>
              <a:rPr lang="es-ES" sz="1400" dirty="0"/>
              <a:t>, Dirección de Epidemiologia (Ministerio de Salud y Deportes)</a:t>
            </a:r>
          </a:p>
          <a:p>
            <a:r>
              <a:rPr lang="es-ES" sz="1400" dirty="0"/>
              <a:t>*Información con cohorte 30 de  Octubre 2021</a:t>
            </a:r>
          </a:p>
          <a:p>
            <a:r>
              <a:rPr lang="es-ES" sz="1050" dirty="0"/>
              <a:t>Y.A.C.H.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126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3E61F6-B5FF-4427-9C49-2C2E9714C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r="14913"/>
          <a:stretch/>
        </p:blipFill>
        <p:spPr>
          <a:xfrm>
            <a:off x="5431231" y="294268"/>
            <a:ext cx="6679517" cy="59414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27A843-8CCC-4C38-96D6-BF71F1F06918}"/>
              </a:ext>
            </a:extLst>
          </p:cNvPr>
          <p:cNvSpPr txBox="1"/>
          <p:nvPr/>
        </p:nvSpPr>
        <p:spPr>
          <a:xfrm>
            <a:off x="9184509" y="23701"/>
            <a:ext cx="3055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SANTA CRUZ: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 al 30 de  Octubre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8D0EFA-8441-46F5-A769-C16ABCE7214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110B3AE-E78D-484B-BBE7-F65421A63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18098"/>
              </p:ext>
            </p:extLst>
          </p:nvPr>
        </p:nvGraphicFramePr>
        <p:xfrm>
          <a:off x="2907440" y="5466107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93EDF0C-02F3-4EDE-8987-343F20273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06666"/>
              </p:ext>
            </p:extLst>
          </p:nvPr>
        </p:nvGraphicFramePr>
        <p:xfrm>
          <a:off x="112668" y="129366"/>
          <a:ext cx="2733273" cy="5739753"/>
        </p:xfrm>
        <a:graphic>
          <a:graphicData uri="http://schemas.openxmlformats.org/drawingml/2006/table">
            <a:tbl>
              <a:tblPr/>
              <a:tblGrid>
                <a:gridCol w="1914315">
                  <a:extLst>
                    <a:ext uri="{9D8B030D-6E8A-4147-A177-3AD203B41FA5}">
                      <a16:colId xmlns:a16="http://schemas.microsoft.com/office/drawing/2014/main" val="721689970"/>
                    </a:ext>
                  </a:extLst>
                </a:gridCol>
                <a:gridCol w="818958">
                  <a:extLst>
                    <a:ext uri="{9D8B030D-6E8A-4147-A177-3AD203B41FA5}">
                      <a16:colId xmlns:a16="http://schemas.microsoft.com/office/drawing/2014/main" val="1430944480"/>
                    </a:ext>
                  </a:extLst>
                </a:gridCol>
              </a:tblGrid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40976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Pailon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02398"/>
                  </a:ext>
                </a:extLst>
              </a:tr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85476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Yapacani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7518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Jose De Chiquitos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58402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Julian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59232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Puente(Stc)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02431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Guardia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003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Ascencion De Guarayos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3789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 Del Sara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381488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Charagua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0897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Urubicha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7382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Cuatro Cañadas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12401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Warnes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57253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Fernandez Alonso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72510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59715"/>
                  </a:ext>
                </a:extLst>
              </a:tr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7020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Saipina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6614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Grande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4623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Carlos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70208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Mineros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6990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Cabezas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7628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Juan De Yapacani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9504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Lomerio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5845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Postrer Valle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422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15978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Mairana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400247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Gutierrez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4073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Quirusillas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13506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Trigal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747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Javier(Stc)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4923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Comarapa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9838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Rafael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0972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D37DB03-7806-4EF6-A5B9-188A5C67A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831815"/>
              </p:ext>
            </p:extLst>
          </p:nvPr>
        </p:nvGraphicFramePr>
        <p:xfrm>
          <a:off x="2907440" y="129366"/>
          <a:ext cx="2540000" cy="4861560"/>
        </p:xfrm>
        <a:graphic>
          <a:graphicData uri="http://schemas.openxmlformats.org/drawingml/2006/table">
            <a:tbl>
              <a:tblPr/>
              <a:tblGrid>
                <a:gridCol w="1778951">
                  <a:extLst>
                    <a:ext uri="{9D8B030D-6E8A-4147-A177-3AD203B41FA5}">
                      <a16:colId xmlns:a16="http://schemas.microsoft.com/office/drawing/2014/main" val="2532431980"/>
                    </a:ext>
                  </a:extLst>
                </a:gridCol>
                <a:gridCol w="761049">
                  <a:extLst>
                    <a:ext uri="{9D8B030D-6E8A-4147-A177-3AD203B41FA5}">
                      <a16:colId xmlns:a16="http://schemas.microsoft.com/office/drawing/2014/main" val="25460338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9506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Buena Vista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260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Torno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301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Cruz de la Sierra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99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Concepcion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46598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Robore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475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 De Velasco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586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Cuevo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188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Porongo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5563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Carmen Rivero Torrez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895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225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Suarez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970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Okinawa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6977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Miguel De Velasco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45507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Boyuibe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483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 Moro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681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9331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Cotoca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14497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Samaipata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790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General Saavedra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13777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Quijarro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9650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Portachuelo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5415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Vallegrande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49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Lagunillas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2258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662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Matias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303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Colpa Belgica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4397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95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3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0A4CD74-D622-4574-97BF-23287CDF0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r="43395"/>
          <a:stretch/>
        </p:blipFill>
        <p:spPr>
          <a:xfrm>
            <a:off x="5407268" y="73604"/>
            <a:ext cx="4492871" cy="6512354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AC93003-AC91-4902-9DC8-9909D1A17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06570"/>
              </p:ext>
            </p:extLst>
          </p:nvPr>
        </p:nvGraphicFramePr>
        <p:xfrm>
          <a:off x="4477519" y="1678139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652DF-C0CF-4710-AEEF-230197CD9724}"/>
              </a:ext>
            </a:extLst>
          </p:cNvPr>
          <p:cNvSpPr txBox="1"/>
          <p:nvPr/>
        </p:nvSpPr>
        <p:spPr>
          <a:xfrm>
            <a:off x="9293628" y="-1"/>
            <a:ext cx="2795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LA PAZ: COBERTURA DE VACUNACIÓN CON </a:t>
            </a:r>
          </a:p>
          <a:p>
            <a:pPr algn="ctr"/>
            <a:r>
              <a:rPr lang="es-ES" sz="2000" dirty="0"/>
              <a:t>2DA DOSIS 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BFA5-B334-45D4-AE6B-8563D71098F8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EC49C62-F0E5-41BD-BF68-56C581A3C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527977"/>
              </p:ext>
            </p:extLst>
          </p:nvPr>
        </p:nvGraphicFramePr>
        <p:xfrm>
          <a:off x="126215" y="147210"/>
          <a:ext cx="2249290" cy="6363381"/>
        </p:xfrm>
        <a:graphic>
          <a:graphicData uri="http://schemas.openxmlformats.org/drawingml/2006/table">
            <a:tbl>
              <a:tblPr/>
              <a:tblGrid>
                <a:gridCol w="1778978">
                  <a:extLst>
                    <a:ext uri="{9D8B030D-6E8A-4147-A177-3AD203B41FA5}">
                      <a16:colId xmlns:a16="http://schemas.microsoft.com/office/drawing/2014/main" val="2595231229"/>
                    </a:ext>
                  </a:extLst>
                </a:gridCol>
                <a:gridCol w="470312">
                  <a:extLst>
                    <a:ext uri="{9D8B030D-6E8A-4147-A177-3AD203B41FA5}">
                      <a16:colId xmlns:a16="http://schemas.microsoft.com/office/drawing/2014/main" val="1197110336"/>
                    </a:ext>
                  </a:extLst>
                </a:gridCol>
              </a:tblGrid>
              <a:tr h="1076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1468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Aucapata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1842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Caquiaviri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1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Ancoraimes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3769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Tito Yupanqui (Parquipujio)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7873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Calacoto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3397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Gral. J.J. Perez (Charazani)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7486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408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Apolo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6052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Curva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2754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4748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30673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Callapa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06365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Pelechuco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5750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201230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Sapahaqui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258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Catacora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85480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 Sica (Villa Aroma)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46133"/>
                  </a:ext>
                </a:extLst>
              </a:tr>
              <a:tr h="10757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1886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Charaña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1189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Asunta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58347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Carabuco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7565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Licoma 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23397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Mecapaca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2828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1324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Mocomoco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2831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Batallas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226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Cairoma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030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Chacarilla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9525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Comanche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9357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442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3672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 Beni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9321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Teoponte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1916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6601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22701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Ichoca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2968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471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Colquencha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6920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8194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Inquisivi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080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Waldo Ballivian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0199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Chulumani (V. De La Libertad)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46705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Caranavi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787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32540F8-B4B3-4D91-8E54-1F6A70104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61726"/>
              </p:ext>
            </p:extLst>
          </p:nvPr>
        </p:nvGraphicFramePr>
        <p:xfrm>
          <a:off x="2407925" y="147209"/>
          <a:ext cx="2037174" cy="5658123"/>
        </p:xfrm>
        <a:graphic>
          <a:graphicData uri="http://schemas.openxmlformats.org/drawingml/2006/table">
            <a:tbl>
              <a:tblPr/>
              <a:tblGrid>
                <a:gridCol w="1528149">
                  <a:extLst>
                    <a:ext uri="{9D8B030D-6E8A-4147-A177-3AD203B41FA5}">
                      <a16:colId xmlns:a16="http://schemas.microsoft.com/office/drawing/2014/main" val="3508852470"/>
                    </a:ext>
                  </a:extLst>
                </a:gridCol>
                <a:gridCol w="509025">
                  <a:extLst>
                    <a:ext uri="{9D8B030D-6E8A-4147-A177-3AD203B41FA5}">
                      <a16:colId xmlns:a16="http://schemas.microsoft.com/office/drawing/2014/main" val="2309482939"/>
                    </a:ext>
                  </a:extLst>
                </a:gridCol>
              </a:tblGrid>
              <a:tr h="1153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1393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Guanay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6923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6369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 Coro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4128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Copacabana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2086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Jesus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1426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Ixiamas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2960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Tiawanacu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88211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Machaca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1767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Curahuara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3165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Perez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6769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Palos Blancos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8628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 Ayo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5969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Coripata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37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Quiabaya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10607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Irupana (Villa De Lanza)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94577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Coroico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3019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Papel 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278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1293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Huarina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33333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Luribay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7794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Patacamaya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1938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Chua Cocani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1406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Cajuata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908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827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9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944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Tipuani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9862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Escoma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081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12516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9015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Alto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5605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Desaguadero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843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26848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Huatajata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084380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Nazacara De Pacajes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75793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Guaqui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53222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75523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Tiquina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30850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2B573E5-0B5C-47F1-B3C4-81138F7E1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45761"/>
              </p:ext>
            </p:extLst>
          </p:nvPr>
        </p:nvGraphicFramePr>
        <p:xfrm>
          <a:off x="4477519" y="147209"/>
          <a:ext cx="2126481" cy="1457325"/>
        </p:xfrm>
        <a:graphic>
          <a:graphicData uri="http://schemas.openxmlformats.org/drawingml/2006/table">
            <a:tbl>
              <a:tblPr/>
              <a:tblGrid>
                <a:gridCol w="1528562">
                  <a:extLst>
                    <a:ext uri="{9D8B030D-6E8A-4147-A177-3AD203B41FA5}">
                      <a16:colId xmlns:a16="http://schemas.microsoft.com/office/drawing/2014/main" val="3993016938"/>
                    </a:ext>
                  </a:extLst>
                </a:gridCol>
                <a:gridCol w="597919">
                  <a:extLst>
                    <a:ext uri="{9D8B030D-6E8A-4147-A177-3AD203B41FA5}">
                      <a16:colId xmlns:a16="http://schemas.microsoft.com/office/drawing/2014/main" val="3689955206"/>
                    </a:ext>
                  </a:extLst>
                </a:gridCol>
              </a:tblGrid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73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Acosta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6899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Collana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98356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Buena Ventura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531913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94937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Viacha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42888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2128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39771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630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Paz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56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8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FA1F248-0823-428B-8CE8-B1E64E83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23" y="495025"/>
            <a:ext cx="8483222" cy="56622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90AABB-A1AF-4FC3-A54B-369B28C79001}"/>
              </a:ext>
            </a:extLst>
          </p:cNvPr>
          <p:cNvSpPr txBox="1"/>
          <p:nvPr/>
        </p:nvSpPr>
        <p:spPr>
          <a:xfrm>
            <a:off x="9606478" y="0"/>
            <a:ext cx="2520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ORURO: COBERTURA DE VACUNACIÓN CON 2DA DOSIS 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A41981-C006-427E-9C57-5AAF8933CCE1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87A329-97D5-4BE4-AE25-CD08F5E96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24713"/>
              </p:ext>
            </p:extLst>
          </p:nvPr>
        </p:nvGraphicFramePr>
        <p:xfrm>
          <a:off x="3186833" y="1688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 startAt="4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3A80592-AB7D-41E1-B3DA-6EA542A6D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6685"/>
              </p:ext>
            </p:extLst>
          </p:nvPr>
        </p:nvGraphicFramePr>
        <p:xfrm>
          <a:off x="244154" y="92603"/>
          <a:ext cx="2889778" cy="6400415"/>
        </p:xfrm>
        <a:graphic>
          <a:graphicData uri="http://schemas.openxmlformats.org/drawingml/2006/table">
            <a:tbl>
              <a:tblPr/>
              <a:tblGrid>
                <a:gridCol w="2023926">
                  <a:extLst>
                    <a:ext uri="{9D8B030D-6E8A-4147-A177-3AD203B41FA5}">
                      <a16:colId xmlns:a16="http://schemas.microsoft.com/office/drawing/2014/main" val="792553733"/>
                    </a:ext>
                  </a:extLst>
                </a:gridCol>
                <a:gridCol w="865852">
                  <a:extLst>
                    <a:ext uri="{9D8B030D-6E8A-4147-A177-3AD203B41FA5}">
                      <a16:colId xmlns:a16="http://schemas.microsoft.com/office/drawing/2014/main" val="1059653323"/>
                    </a:ext>
                  </a:extLst>
                </a:gridCol>
              </a:tblGrid>
              <a:tr h="120695">
                <a:tc gridSpan="2">
                  <a:txBody>
                    <a:bodyPr/>
                    <a:lstStyle/>
                    <a:p>
                      <a:pPr marL="0" marR="0" lvl="0" indent="0" algn="ctr" defTabSz="88796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87522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Cruz De </a:t>
                      </a:r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5800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Escara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4201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Choro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2259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 Santos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34033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Chipaya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07356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Esmeralda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97298"/>
                  </a:ext>
                </a:extLst>
              </a:tr>
              <a:tr h="120695">
                <a:tc gridSpan="2">
                  <a:txBody>
                    <a:bodyPr/>
                    <a:lstStyle/>
                    <a:p>
                      <a:pPr marL="0" marR="0" lvl="0" indent="0" algn="ctr" defTabSz="88796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2862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1677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65198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Toledo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546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Salinas De Garci Mendoza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03021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Rivera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8128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0743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Santuario De Quillacas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51398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Coipasa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9091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Sabaya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9175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765425"/>
                  </a:ext>
                </a:extLst>
              </a:tr>
              <a:tr h="1206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96327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Choque Cota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5142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Challapata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1758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Andamarca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4615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Turco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11049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Yunguyo De Litoral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5659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Poopo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8802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Aullagas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29330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Caracollo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37531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Eucaliptus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4073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Pazña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4130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Totora(Orr)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834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49734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Huanuni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37793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Huayllamarca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478128"/>
                  </a:ext>
                </a:extLst>
              </a:tr>
              <a:tr h="1206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6973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279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Curahuara De Carangas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4889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Oruro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1861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17465"/>
                  </a:ext>
                </a:extLst>
              </a:tr>
              <a:tr h="1206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479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031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C5018B-A25C-4366-81E2-B9C9D8B6F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8" r="27180"/>
          <a:stretch/>
        </p:blipFill>
        <p:spPr>
          <a:xfrm>
            <a:off x="4807347" y="0"/>
            <a:ext cx="5590507" cy="651993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DF4A7-65BA-4CAA-BE1A-23B19C9A1D3E}"/>
              </a:ext>
            </a:extLst>
          </p:cNvPr>
          <p:cNvSpPr txBox="1"/>
          <p:nvPr/>
        </p:nvSpPr>
        <p:spPr>
          <a:xfrm>
            <a:off x="9673904" y="23701"/>
            <a:ext cx="2565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POTOSÍ: COBERTURA DE VACUNACIÓN CON 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54CB79-84AA-4526-B1B9-201354DA8D20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CC70555-CAAB-4DC3-9A65-4498B10D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42940"/>
              </p:ext>
            </p:extLst>
          </p:nvPr>
        </p:nvGraphicFramePr>
        <p:xfrm>
          <a:off x="2927028" y="2484051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DE5DEF2-01D7-480D-BBC4-3FCB7E708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912186"/>
              </p:ext>
            </p:extLst>
          </p:nvPr>
        </p:nvGraphicFramePr>
        <p:xfrm>
          <a:off x="134787" y="180584"/>
          <a:ext cx="2671360" cy="5751062"/>
        </p:xfrm>
        <a:graphic>
          <a:graphicData uri="http://schemas.openxmlformats.org/drawingml/2006/table">
            <a:tbl>
              <a:tblPr/>
              <a:tblGrid>
                <a:gridCol w="1870952">
                  <a:extLst>
                    <a:ext uri="{9D8B030D-6E8A-4147-A177-3AD203B41FA5}">
                      <a16:colId xmlns:a16="http://schemas.microsoft.com/office/drawing/2014/main" val="2932702486"/>
                    </a:ext>
                  </a:extLst>
                </a:gridCol>
                <a:gridCol w="800408">
                  <a:extLst>
                    <a:ext uri="{9D8B030D-6E8A-4147-A177-3AD203B41FA5}">
                      <a16:colId xmlns:a16="http://schemas.microsoft.com/office/drawing/2014/main" val="2564751746"/>
                    </a:ext>
                  </a:extLst>
                </a:gridCol>
              </a:tblGrid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4904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Buena Vista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2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Tinguipaya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1818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Acacio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1236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Colquechaca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0772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Chuquihuta Ayllu Jucumani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0498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Toro Toro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3100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Urmiri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54846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Ravelo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27745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4983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Esmoruco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080775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7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Mojinete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431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Ckochas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918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40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Chayanta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74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Ocuri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8777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3965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29698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S.P.De Quemes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49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Chaqui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7533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Llica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00476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Yocalla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89474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Sacaca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4465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Tomave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74445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 De Lipez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83731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Uncia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31955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Arampampa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4017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Betanzos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78554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Cotagaita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7605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Caripuyo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16268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Caiza "D"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23241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Vitichi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33935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9BE8B8-F90E-4A3D-A73F-7209CC61D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02560"/>
              </p:ext>
            </p:extLst>
          </p:nvPr>
        </p:nvGraphicFramePr>
        <p:xfrm>
          <a:off x="2927029" y="180584"/>
          <a:ext cx="2126481" cy="2054343"/>
        </p:xfrm>
        <a:graphic>
          <a:graphicData uri="http://schemas.openxmlformats.org/drawingml/2006/table">
            <a:tbl>
              <a:tblPr/>
              <a:tblGrid>
                <a:gridCol w="1489332">
                  <a:extLst>
                    <a:ext uri="{9D8B030D-6E8A-4147-A177-3AD203B41FA5}">
                      <a16:colId xmlns:a16="http://schemas.microsoft.com/office/drawing/2014/main" val="3539687313"/>
                    </a:ext>
                  </a:extLst>
                </a:gridCol>
                <a:gridCol w="637149">
                  <a:extLst>
                    <a:ext uri="{9D8B030D-6E8A-4147-A177-3AD203B41FA5}">
                      <a16:colId xmlns:a16="http://schemas.microsoft.com/office/drawing/2014/main" val="35780154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3589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Llallagua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40862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Tahua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6091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Villazon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422342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2963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Uyuni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8013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Potosí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5913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Colcha "K"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1262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Agustin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641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Tupiza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497356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43907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Atocha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765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A688A6-4A20-46AA-9797-D9FC250AD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7" r="21887"/>
          <a:stretch/>
        </p:blipFill>
        <p:spPr>
          <a:xfrm>
            <a:off x="4722885" y="154492"/>
            <a:ext cx="6347157" cy="61472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FAD182-3D31-4584-B135-3FD9F01DE2E1}"/>
              </a:ext>
            </a:extLst>
          </p:cNvPr>
          <p:cNvSpPr txBox="1"/>
          <p:nvPr/>
        </p:nvSpPr>
        <p:spPr>
          <a:xfrm>
            <a:off x="9892146" y="51980"/>
            <a:ext cx="235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COCHABAMBA: COBERTURA DE VACUNACIÓN CON 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DAE02-C2BA-4DE6-8A8B-D95E8E7422EE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1CD4C7C-90C4-4991-9384-6702B822F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47864"/>
              </p:ext>
            </p:extLst>
          </p:nvPr>
        </p:nvGraphicFramePr>
        <p:xfrm>
          <a:off x="2680333" y="2722009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8F9E8B1-D628-4020-B245-02AAC12B5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85709"/>
              </p:ext>
            </p:extLst>
          </p:nvPr>
        </p:nvGraphicFramePr>
        <p:xfrm>
          <a:off x="141325" y="154492"/>
          <a:ext cx="2447763" cy="5920586"/>
        </p:xfrm>
        <a:graphic>
          <a:graphicData uri="http://schemas.openxmlformats.org/drawingml/2006/table">
            <a:tbl>
              <a:tblPr/>
              <a:tblGrid>
                <a:gridCol w="1884052">
                  <a:extLst>
                    <a:ext uri="{9D8B030D-6E8A-4147-A177-3AD203B41FA5}">
                      <a16:colId xmlns:a16="http://schemas.microsoft.com/office/drawing/2014/main" val="2851474893"/>
                    </a:ext>
                  </a:extLst>
                </a:gridCol>
                <a:gridCol w="563711">
                  <a:extLst>
                    <a:ext uri="{9D8B030D-6E8A-4147-A177-3AD203B41FA5}">
                      <a16:colId xmlns:a16="http://schemas.microsoft.com/office/drawing/2014/main" val="4253960619"/>
                    </a:ext>
                  </a:extLst>
                </a:gridCol>
              </a:tblGrid>
              <a:tr h="1206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12436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Tacopaya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2912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09991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Pojo 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9727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Bolivar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8093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Tiraque 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45815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Vinto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0482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Colomi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0925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Sipe Sipe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5289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Tiquipaya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0930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6343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Ayopaya (V. De Independencia)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8853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Mizque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6155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Colcapirhua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1872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Pasorapa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7020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Morochata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230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Villarroel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5126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Cocapata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5623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4487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Totora(Cbba)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94067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Vila Vila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7236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Tunari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640676"/>
                  </a:ext>
                </a:extLst>
              </a:tr>
              <a:tr h="7466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28010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Tapacari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281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29124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Shinaota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7859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7002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Arani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52267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Benito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2889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Rivero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81641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Chimore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2418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9922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Capinota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0039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Quillacollo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2475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7583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8770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Alalay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62327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1BAFC89-1273-4138-9878-0A93D670C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35801"/>
              </p:ext>
            </p:extLst>
          </p:nvPr>
        </p:nvGraphicFramePr>
        <p:xfrm>
          <a:off x="2680333" y="154492"/>
          <a:ext cx="2447763" cy="2244090"/>
        </p:xfrm>
        <a:graphic>
          <a:graphicData uri="http://schemas.openxmlformats.org/drawingml/2006/table">
            <a:tbl>
              <a:tblPr/>
              <a:tblGrid>
                <a:gridCol w="1714350">
                  <a:extLst>
                    <a:ext uri="{9D8B030D-6E8A-4147-A177-3AD203B41FA5}">
                      <a16:colId xmlns:a16="http://schemas.microsoft.com/office/drawing/2014/main" val="3800631057"/>
                    </a:ext>
                  </a:extLst>
                </a:gridCol>
                <a:gridCol w="733413">
                  <a:extLst>
                    <a:ext uri="{9D8B030D-6E8A-4147-A177-3AD203B41FA5}">
                      <a16:colId xmlns:a16="http://schemas.microsoft.com/office/drawing/2014/main" val="2061841035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2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Arbieto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62512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Tacachi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07758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Aiquile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42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Cliza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25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Anzaldo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070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3185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Omereque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3551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066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Tolata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9301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1398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Cochabamba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427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Cuchumuela (V. G. Villarroel)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64416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Santivañes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7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A0578F-4B72-414F-8302-C188967DC0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r="11143"/>
          <a:stretch/>
        </p:blipFill>
        <p:spPr>
          <a:xfrm>
            <a:off x="5394038" y="289470"/>
            <a:ext cx="6545916" cy="62287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2A36D4-412B-45DF-988F-F9C1C810FE3C}"/>
              </a:ext>
            </a:extLst>
          </p:cNvPr>
          <p:cNvSpPr txBox="1"/>
          <p:nvPr/>
        </p:nvSpPr>
        <p:spPr>
          <a:xfrm>
            <a:off x="9096746" y="23701"/>
            <a:ext cx="2991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CHUQUISACA: COBERTURA DE VACUNACIÓN CON </a:t>
            </a:r>
          </a:p>
          <a:p>
            <a:pPr algn="ctr"/>
            <a:r>
              <a:rPr lang="es-ES" sz="2000" dirty="0"/>
              <a:t>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A679E5-7C5C-435E-BAE0-7F14839764A9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E061F35-A407-452E-A74D-0FFA8F8A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53824"/>
              </p:ext>
            </p:extLst>
          </p:nvPr>
        </p:nvGraphicFramePr>
        <p:xfrm>
          <a:off x="3360455" y="28947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324E747-3FD1-46D1-BC46-F97F830C0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22387"/>
              </p:ext>
            </p:extLst>
          </p:nvPr>
        </p:nvGraphicFramePr>
        <p:xfrm>
          <a:off x="151017" y="264424"/>
          <a:ext cx="3163971" cy="5890060"/>
        </p:xfrm>
        <a:graphic>
          <a:graphicData uri="http://schemas.openxmlformats.org/drawingml/2006/table">
            <a:tbl>
              <a:tblPr/>
              <a:tblGrid>
                <a:gridCol w="2215964">
                  <a:extLst>
                    <a:ext uri="{9D8B030D-6E8A-4147-A177-3AD203B41FA5}">
                      <a16:colId xmlns:a16="http://schemas.microsoft.com/office/drawing/2014/main" val="4014290828"/>
                    </a:ext>
                  </a:extLst>
                </a:gridCol>
                <a:gridCol w="948007">
                  <a:extLst>
                    <a:ext uri="{9D8B030D-6E8A-4147-A177-3AD203B41FA5}">
                      <a16:colId xmlns:a16="http://schemas.microsoft.com/office/drawing/2014/main" val="2504821315"/>
                    </a:ext>
                  </a:extLst>
                </a:gridCol>
              </a:tblGrid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96230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Poroma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6658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529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Incahuasi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3136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Tarvita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455555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Charcas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5295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Yamparaez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13177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Tarabuco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7965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876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Sopachuy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586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Zudañez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78527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9555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Mojocoya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614440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Azurduy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163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Lucas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7050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Culpina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98236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4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Tomina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54777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 Carreras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6978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Yotala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46428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Camataqui (C. Villa Abecia)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1774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Alcala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92771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Villar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48767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Huacaya (Villa De Huacaya)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66290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10616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Camargo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3248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Machareti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54164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Vaca Guzman (Muyupampa)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90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1254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Serrano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712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Huacareta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96071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2652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Monteagudo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92798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Padilla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48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6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743632-010F-43EC-94AA-769E77E0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1" t="20068" r="16719" b="16692"/>
          <a:stretch/>
        </p:blipFill>
        <p:spPr>
          <a:xfrm>
            <a:off x="3094892" y="1153469"/>
            <a:ext cx="7763608" cy="50822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A8CD3-65C5-4FCD-A25D-58B0AFE3B662}"/>
              </a:ext>
            </a:extLst>
          </p:cNvPr>
          <p:cNvSpPr txBox="1"/>
          <p:nvPr/>
        </p:nvSpPr>
        <p:spPr>
          <a:xfrm>
            <a:off x="9440407" y="96995"/>
            <a:ext cx="252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TARIJA: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38446-BF64-4936-9FCA-E93172504D9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798168A-DB6B-4D32-9DDF-29F85D65B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42698"/>
              </p:ext>
            </p:extLst>
          </p:nvPr>
        </p:nvGraphicFramePr>
        <p:xfrm>
          <a:off x="279218" y="3060831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78DF2AD-3238-470E-AFA4-D547C644C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229264"/>
              </p:ext>
            </p:extLst>
          </p:nvPr>
        </p:nvGraphicFramePr>
        <p:xfrm>
          <a:off x="279218" y="655972"/>
          <a:ext cx="2540000" cy="2251710"/>
        </p:xfrm>
        <a:graphic>
          <a:graphicData uri="http://schemas.openxmlformats.org/drawingml/2006/table">
            <a:tbl>
              <a:tblPr/>
              <a:tblGrid>
                <a:gridCol w="1778951">
                  <a:extLst>
                    <a:ext uri="{9D8B030D-6E8A-4147-A177-3AD203B41FA5}">
                      <a16:colId xmlns:a16="http://schemas.microsoft.com/office/drawing/2014/main" val="2641873503"/>
                    </a:ext>
                  </a:extLst>
                </a:gridCol>
                <a:gridCol w="761049">
                  <a:extLst>
                    <a:ext uri="{9D8B030D-6E8A-4147-A177-3AD203B41FA5}">
                      <a16:colId xmlns:a16="http://schemas.microsoft.com/office/drawing/2014/main" val="4007449526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738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Yunchara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4374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Puente(Tja)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32827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36701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Yacuiba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846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Bermejo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403651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434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Padcaya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9842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Carapari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16855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Uriondo (A. Concepcion)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2314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Lorenzo(Tja)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934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Tarija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55492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Montes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37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30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7D85FE5-8BFD-4A59-9D1B-CA0AA2238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7" r="6420" b="10973"/>
          <a:stretch/>
        </p:blipFill>
        <p:spPr>
          <a:xfrm>
            <a:off x="2356916" y="1186961"/>
            <a:ext cx="9336853" cy="48181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DA0E93-F259-4650-AEDB-083739C9A7E5}"/>
              </a:ext>
            </a:extLst>
          </p:cNvPr>
          <p:cNvSpPr txBox="1"/>
          <p:nvPr/>
        </p:nvSpPr>
        <p:spPr>
          <a:xfrm>
            <a:off x="8937416" y="76344"/>
            <a:ext cx="3158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PANDO: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A4ED96-CDC2-43A8-AAB0-3ECC71D52DE5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3CA5AB1-C6CD-4E3C-AEC3-D8BBC17AB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29828"/>
              </p:ext>
            </p:extLst>
          </p:nvPr>
        </p:nvGraphicFramePr>
        <p:xfrm>
          <a:off x="230435" y="3979185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1D7B599-1E3A-47E1-A1BD-3303AD0A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04109"/>
              </p:ext>
            </p:extLst>
          </p:nvPr>
        </p:nvGraphicFramePr>
        <p:xfrm>
          <a:off x="230435" y="738063"/>
          <a:ext cx="3122365" cy="3114675"/>
        </p:xfrm>
        <a:graphic>
          <a:graphicData uri="http://schemas.openxmlformats.org/drawingml/2006/table">
            <a:tbl>
              <a:tblPr/>
              <a:tblGrid>
                <a:gridCol w="2186824">
                  <a:extLst>
                    <a:ext uri="{9D8B030D-6E8A-4147-A177-3AD203B41FA5}">
                      <a16:colId xmlns:a16="http://schemas.microsoft.com/office/drawing/2014/main" val="2050525387"/>
                    </a:ext>
                  </a:extLst>
                </a:gridCol>
                <a:gridCol w="935541">
                  <a:extLst>
                    <a:ext uri="{9D8B030D-6E8A-4147-A177-3AD203B41FA5}">
                      <a16:colId xmlns:a16="http://schemas.microsoft.com/office/drawing/2014/main" val="3009188956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148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Ingavi (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Humaita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4968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2906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Lorenzo(Pnd)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551596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5921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Bolpebra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09847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Nuevo Manoa (Nueva Esperanza)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205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Pedro(Pnd)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420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Eureka (Santos Mercado)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06475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Filadelfia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4515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Nueva (Loma Alta)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7144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Porvenir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2293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Gonzalo Moreno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8962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6672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Nacebe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(Santa Rosa Del Abuna)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733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Cobija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7835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Bella Flor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7334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Rico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144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84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8B2BA3-893C-414F-AF31-B508F17E5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5" t="2245" r="12904" b="4545"/>
          <a:stretch/>
        </p:blipFill>
        <p:spPr>
          <a:xfrm>
            <a:off x="3314988" y="226096"/>
            <a:ext cx="6919547" cy="620736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C086C9-544E-4E92-AB52-C92DD7A08B87}"/>
              </a:ext>
            </a:extLst>
          </p:cNvPr>
          <p:cNvSpPr txBox="1"/>
          <p:nvPr/>
        </p:nvSpPr>
        <p:spPr>
          <a:xfrm>
            <a:off x="9243753" y="44191"/>
            <a:ext cx="2563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BENI: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30 de  Octubre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59D336-B505-4558-8F04-B80E3701E82F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30 de  Octubre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F27B9-F0E6-46EE-B386-15E16BEE7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143321"/>
              </p:ext>
            </p:extLst>
          </p:nvPr>
        </p:nvGraphicFramePr>
        <p:xfrm>
          <a:off x="307501" y="4608476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A0BD566-BC98-426D-9C50-D54B548CB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38961"/>
              </p:ext>
            </p:extLst>
          </p:nvPr>
        </p:nvGraphicFramePr>
        <p:xfrm>
          <a:off x="307501" y="374130"/>
          <a:ext cx="2723376" cy="4040505"/>
        </p:xfrm>
        <a:graphic>
          <a:graphicData uri="http://schemas.openxmlformats.org/drawingml/2006/table">
            <a:tbl>
              <a:tblPr/>
              <a:tblGrid>
                <a:gridCol w="1907383">
                  <a:extLst>
                    <a:ext uri="{9D8B030D-6E8A-4147-A177-3AD203B41FA5}">
                      <a16:colId xmlns:a16="http://schemas.microsoft.com/office/drawing/2014/main" val="2407506788"/>
                    </a:ext>
                  </a:extLst>
                </a:gridCol>
                <a:gridCol w="815993">
                  <a:extLst>
                    <a:ext uri="{9D8B030D-6E8A-4147-A177-3AD203B41FA5}">
                      <a16:colId xmlns:a16="http://schemas.microsoft.com/office/drawing/2014/main" val="162378366"/>
                    </a:ext>
                  </a:extLst>
                </a:gridCol>
              </a:tblGrid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850872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Loreto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3868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Exaltacion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4474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Javier(Bni)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50189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3580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Borja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15257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Reyes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62973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Rurrenabaque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98860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9660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Joaquin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6979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Trinidad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58622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Ana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65540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Magdalena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042830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5438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Huaracaje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6238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7207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47822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8791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Riberalta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381635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Siles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93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Guayaramerin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68681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09070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Baures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3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1619</TotalTime>
  <Words>2176</Words>
  <Application>Microsoft Office PowerPoint</Application>
  <PresentationFormat>Personalizado</PresentationFormat>
  <Paragraphs>924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Yessid Alan Coya Huarita</dc:creator>
  <cp:lastModifiedBy>Yessid Alan Coya Huarita</cp:lastModifiedBy>
  <cp:revision>32</cp:revision>
  <dcterms:created xsi:type="dcterms:W3CDTF">2021-08-26T15:00:53Z</dcterms:created>
  <dcterms:modified xsi:type="dcterms:W3CDTF">2021-10-31T11:39:00Z</dcterms:modified>
</cp:coreProperties>
</file>